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63" r:id="rId2"/>
    <p:sldId id="265" r:id="rId3"/>
    <p:sldId id="268" r:id="rId4"/>
    <p:sldId id="269" r:id="rId5"/>
    <p:sldId id="279" r:id="rId6"/>
    <p:sldId id="270" r:id="rId7"/>
    <p:sldId id="281" r:id="rId8"/>
    <p:sldId id="282" r:id="rId9"/>
    <p:sldId id="274" r:id="rId10"/>
    <p:sldId id="283" r:id="rId11"/>
    <p:sldId id="284" r:id="rId12"/>
    <p:sldId id="260" r:id="rId13"/>
    <p:sldId id="276" r:id="rId14"/>
    <p:sldId id="259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5FCAAC-BDCD-49D2-98C8-62D000E172BC}" type="datetimeFigureOut">
              <a:rPr lang="fr-FR"/>
              <a:pPr>
                <a:defRPr/>
              </a:pPr>
              <a:t>24/11/2011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AC348-1C59-4669-93C0-866B1FEBC2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82D34-625C-461E-82E3-5F78E6A84133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83E21-591C-438D-B2E2-66CC6EDDCFD8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A7117-6D33-4EE3-9A8F-92709F5C3D05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A0484-8D9F-42FE-BF4E-D0035685640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BF95A-9BEB-4437-BE0B-D02448624BC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07DD5-893A-4196-8130-439C13422F06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DBC840-6F4B-4687-98C8-64D953B0E917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FD4D0B-CF73-4AF8-A459-F206E50838F8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AAE827-1CDF-4CAE-972E-601DF3E4AAE5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5B85C-4B50-49BB-AA64-CB4D7FC6F75A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C348-1C59-4669-93C0-866B1FEBC28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4FB9-C34E-4F1C-A64B-ED7D55B523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AE61-DF31-4E75-BE14-7E41A128E0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E123-B011-4769-A165-B02849D890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A27D-7AB6-4379-9834-B478CC502D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A17B-FD7A-4653-A780-915CABB8AB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5CC5-2B32-4D7F-90F3-BCD85B177D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8A71-7A1C-4460-BDA0-094B91E64C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9B1F-F9E4-4C3C-A5FE-3450A40896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2140-F634-4830-A44C-182ACB42EA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EC6A-1338-4B3F-BE88-6818220516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E7F6-9D1F-4AE7-ACE6-4A63300997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105D64-4841-43EE-BD3E-6F9273AD6F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isfconcit.jimdo.com/s/cc_images/cache_1845967809.jpg?t=125191609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44208" y="3140968"/>
          <a:ext cx="2418825" cy="3421100"/>
        </p:xfrm>
        <a:graphic>
          <a:graphicData uri="http://schemas.openxmlformats.org/presentationml/2006/ole">
            <p:oleObj spid="_x0000_s1026" name="Acrobat Document" r:id="rId4" imgW="8019898" imgH="11344122" progId="AcroExch.Document.7">
              <p:embed/>
            </p:oleObj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Lancer une « école citoyenne »</a:t>
            </a:r>
            <a:endParaRPr lang="fr-FR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988840"/>
            <a:ext cx="5508104" cy="3816424"/>
          </a:xfrm>
        </p:spPr>
        <p:txBody>
          <a:bodyPr/>
          <a:lstStyle/>
          <a:p>
            <a:pPr marL="514350" indent="-514350">
              <a:buNone/>
            </a:pPr>
            <a:r>
              <a:rPr lang="fr-FR" dirty="0" smtClean="0">
                <a:latin typeface="Berlin Sans FB" pitchFamily="34" charset="0"/>
              </a:rPr>
              <a:t>1. Objectifs et problématiques de société</a:t>
            </a:r>
          </a:p>
          <a:p>
            <a:pPr marL="514350" indent="-514350">
              <a:buNone/>
            </a:pPr>
            <a:r>
              <a:rPr lang="fr-FR" dirty="0" smtClean="0">
                <a:latin typeface="Berlin Sans FB" pitchFamily="34" charset="0"/>
              </a:rPr>
              <a:t>2. Construire la Loi</a:t>
            </a:r>
          </a:p>
          <a:p>
            <a:pPr marL="514350" indent="-514350">
              <a:buNone/>
            </a:pPr>
            <a:r>
              <a:rPr lang="fr-FR" dirty="0" smtClean="0">
                <a:latin typeface="Berlin Sans FB" pitchFamily="34" charset="0"/>
              </a:rPr>
              <a:t>3. Vivre ensemble </a:t>
            </a:r>
          </a:p>
          <a:p>
            <a:pPr marL="514350" indent="-514350">
              <a:buNone/>
            </a:pPr>
            <a:r>
              <a:rPr lang="fr-FR" dirty="0" smtClean="0">
                <a:latin typeface="Berlin Sans FB" pitchFamily="34" charset="0"/>
              </a:rPr>
              <a:t>			avec la Loi</a:t>
            </a:r>
            <a:endParaRPr lang="fr-FR" sz="3200" dirty="0" smtClean="0">
              <a:latin typeface="Berlin Sans FB" pitchFamily="34" charset="0"/>
            </a:endParaRPr>
          </a:p>
          <a:p>
            <a:pPr marL="514350" indent="-514350">
              <a:spcBef>
                <a:spcPts val="600"/>
              </a:spcBef>
              <a:buNone/>
            </a:pPr>
            <a:r>
              <a:rPr lang="fr-FR" dirty="0" smtClean="0">
                <a:latin typeface="Berlin Sans FB" pitchFamily="34" charset="0"/>
              </a:rPr>
              <a:t>4. Les atouts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fr-FR" dirty="0" smtClean="0">
                <a:latin typeface="Berlin Sans FB" pitchFamily="34" charset="0"/>
              </a:rPr>
              <a:t>5. Les défis</a:t>
            </a:r>
          </a:p>
          <a:p>
            <a:endParaRPr lang="fr-FR" dirty="0" smtClean="0">
              <a:latin typeface="Berlin Sans FB" pitchFamily="34" charset="0"/>
            </a:endParaRPr>
          </a:p>
          <a:p>
            <a:pPr lvl="1">
              <a:buNone/>
            </a:pPr>
            <a:endParaRPr lang="fr-FR" dirty="0" smtClean="0">
              <a:latin typeface="Berlin Sans FB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1886557" cy="235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6" name="ZoneTexte 10"/>
          <p:cNvSpPr txBox="1">
            <a:spLocks noChangeArrowheads="1"/>
          </p:cNvSpPr>
          <p:nvPr/>
        </p:nvSpPr>
        <p:spPr bwMode="auto">
          <a:xfrm>
            <a:off x="2771800" y="2852936"/>
            <a:ext cx="42484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1600" dirty="0" smtClean="0">
                <a:latin typeface="Berlin Sans FB Demi" pitchFamily="34" charset="0"/>
              </a:rPr>
              <a:t>Gérer </a:t>
            </a:r>
            <a:r>
              <a:rPr lang="fr-BE" sz="1600" dirty="0">
                <a:latin typeface="Berlin Sans FB Demi" pitchFamily="34" charset="0"/>
              </a:rPr>
              <a:t>certains cas de </a:t>
            </a:r>
            <a:r>
              <a:rPr lang="fr-BE" sz="1600" dirty="0" smtClean="0">
                <a:latin typeface="Berlin Sans FB Demi" pitchFamily="34" charset="0"/>
              </a:rPr>
              <a:t>respect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Accueillir les personnes concernées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Chercher des solutions ensemble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latin typeface="Berlin Sans FB" pitchFamily="34" charset="0"/>
              </a:rPr>
              <a:t>Décider des réparations</a:t>
            </a:r>
          </a:p>
          <a:p>
            <a:pPr>
              <a:spcAft>
                <a:spcPts val="0"/>
              </a:spcAft>
            </a:pPr>
            <a:endParaRPr lang="fr-BE" sz="800" dirty="0" smtClean="0">
              <a:latin typeface="Berlin Sans FB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 smtClean="0">
                <a:latin typeface="Berlin Sans FB Demi" pitchFamily="34" charset="0"/>
              </a:rPr>
              <a:t>Encourager </a:t>
            </a:r>
            <a:r>
              <a:rPr lang="fr-BE" sz="1600" dirty="0">
                <a:latin typeface="Berlin Sans FB Demi" pitchFamily="34" charset="0"/>
              </a:rPr>
              <a:t>les projets citoyens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>
                <a:latin typeface="Berlin Sans FB Demi" pitchFamily="34" charset="0"/>
              </a:rPr>
              <a:t>Traiter </a:t>
            </a:r>
            <a:r>
              <a:rPr lang="fr-BE" sz="1600" dirty="0" smtClean="0">
                <a:latin typeface="Berlin Sans FB Demi" pitchFamily="34" charset="0"/>
              </a:rPr>
              <a:t>certaines </a:t>
            </a:r>
            <a:r>
              <a:rPr lang="fr-BE" sz="1600" dirty="0">
                <a:latin typeface="Berlin Sans FB Demi" pitchFamily="34" charset="0"/>
              </a:rPr>
              <a:t>problématiques </a:t>
            </a:r>
            <a:r>
              <a:rPr lang="fr-BE" sz="1600" dirty="0" smtClean="0">
                <a:latin typeface="Berlin Sans FB Demi" pitchFamily="34" charset="0"/>
              </a:rPr>
              <a:t>d’école</a:t>
            </a:r>
            <a:endParaRPr lang="fr-BE" sz="1600" dirty="0">
              <a:latin typeface="Berlin Sans FB Demi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1600" dirty="0">
                <a:latin typeface="Berlin Sans FB Demi" pitchFamily="34" charset="0"/>
              </a:rPr>
              <a:t>Accueillir les nouveaux élèves </a:t>
            </a:r>
            <a:endParaRPr lang="fr-BE" sz="1600" dirty="0" smtClean="0">
              <a:latin typeface="Berlin Sans FB Dem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/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2996952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411760" y="24928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>
                <a:latin typeface="Berlin Sans FB" pitchFamily="34" charset="0"/>
              </a:rPr>
              <a:t>Missions :</a:t>
            </a:r>
            <a:endParaRPr lang="fr-FR" b="1" u="sng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179512" y="4077072"/>
            <a:ext cx="1728192" cy="1368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>
                <a:latin typeface="Berlin Sans FB Demi" pitchFamily="34" charset="0"/>
              </a:rPr>
              <a:t>Médiations</a:t>
            </a:r>
          </a:p>
          <a:p>
            <a:pPr algn="ctr"/>
            <a:r>
              <a:rPr lang="fr-BE" sz="1600" dirty="0">
                <a:latin typeface="Berlin Sans FB" pitchFamily="34" charset="0"/>
              </a:rPr>
              <a:t>et</a:t>
            </a:r>
          </a:p>
          <a:p>
            <a:pPr algn="ctr"/>
            <a:r>
              <a:rPr lang="fr-BE" dirty="0">
                <a:latin typeface="Berlin Sans FB Demi" pitchFamily="34" charset="0"/>
              </a:rPr>
              <a:t>Réparations</a:t>
            </a:r>
            <a:endParaRPr lang="fr-FR" sz="1400" dirty="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7" name="ZoneTexte 11"/>
          <p:cNvSpPr txBox="1">
            <a:spLocks noChangeArrowheads="1"/>
          </p:cNvSpPr>
          <p:nvPr/>
        </p:nvSpPr>
        <p:spPr bwMode="auto">
          <a:xfrm>
            <a:off x="2771800" y="3021920"/>
            <a:ext cx="352839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3600" dirty="0">
                <a:latin typeface="Berlin Sans FB Demi" pitchFamily="34" charset="0"/>
              </a:rPr>
              <a:t>Comment?</a:t>
            </a:r>
            <a:endParaRPr lang="fr-FR" sz="3600" dirty="0">
              <a:latin typeface="Berlin Sans FB Demi" pitchFamily="34" charset="0"/>
            </a:endParaRPr>
          </a:p>
          <a:p>
            <a:pPr algn="ctr"/>
            <a:endParaRPr lang="fr-FR" sz="1000" dirty="0" smtClean="0">
              <a:latin typeface="Berlin Sans FB" pitchFamily="34" charset="0"/>
            </a:endParaRPr>
          </a:p>
          <a:p>
            <a:pPr algn="ctr"/>
            <a:r>
              <a:rPr lang="fr-FR" sz="2400" dirty="0" smtClean="0">
                <a:latin typeface="Berlin Sans FB" pitchFamily="34" charset="0"/>
              </a:rPr>
              <a:t>1h30 </a:t>
            </a:r>
            <a:r>
              <a:rPr lang="fr-FR" sz="2400" dirty="0" smtClean="0">
                <a:latin typeface="Berlin Sans FB" pitchFamily="34" charset="0"/>
              </a:rPr>
              <a:t>de réunion / semaine</a:t>
            </a:r>
          </a:p>
          <a:p>
            <a:pPr algn="ctr"/>
            <a:r>
              <a:rPr lang="fr-FR" sz="2400" dirty="0" smtClean="0">
                <a:latin typeface="Berlin Sans FB" pitchFamily="34" charset="0"/>
              </a:rPr>
              <a:t>(</a:t>
            </a:r>
            <a:r>
              <a:rPr lang="fr-FR" sz="2400" dirty="0">
                <a:latin typeface="Berlin Sans FB" pitchFamily="34" charset="0"/>
              </a:rPr>
              <a:t>ma de </a:t>
            </a:r>
            <a:r>
              <a:rPr lang="fr-FR" sz="2400" dirty="0" smtClean="0">
                <a:latin typeface="Berlin Sans FB" pitchFamily="34" charset="0"/>
              </a:rPr>
              <a:t>15H50 </a:t>
            </a:r>
            <a:r>
              <a:rPr lang="fr-FR" sz="2400" dirty="0">
                <a:latin typeface="Berlin Sans FB" pitchFamily="34" charset="0"/>
              </a:rPr>
              <a:t>à 17H15</a:t>
            </a:r>
            <a:r>
              <a:rPr lang="fr-FR" sz="2400" dirty="0" smtClean="0">
                <a:latin typeface="Berlin Sans FB" pitchFamily="34" charset="0"/>
              </a:rPr>
              <a:t>)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Oval 6"/>
          <p:cNvSpPr>
            <a:spLocks noChangeArrowheads="1"/>
          </p:cNvSpPr>
          <p:nvPr/>
        </p:nvSpPr>
        <p:spPr bwMode="auto">
          <a:xfrm>
            <a:off x="6660232" y="188640"/>
            <a:ext cx="2232248" cy="2016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dirty="0" smtClean="0">
                <a:latin typeface="Berlin Sans FB Demi" pitchFamily="34" charset="0"/>
              </a:rPr>
              <a:t>Communication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Valves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Passages en classe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Site</a:t>
            </a:r>
          </a:p>
          <a:p>
            <a:pPr algn="ctr">
              <a:defRPr/>
            </a:pPr>
            <a:r>
              <a:rPr lang="fr-FR" sz="1600" dirty="0" smtClean="0">
                <a:latin typeface="Berlin Sans FB" pitchFamily="34" charset="0"/>
              </a:rPr>
              <a:t>Revue 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6660232" y="5273675"/>
            <a:ext cx="2160240" cy="13956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 smtClean="0">
                <a:latin typeface="Berlin Sans FB Demi" pitchFamily="34" charset="0"/>
              </a:rPr>
              <a:t>Projets et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Evénements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FR" sz="1400" dirty="0" smtClean="0">
                <a:latin typeface="Berlin Sans FB" pitchFamily="34" charset="0"/>
              </a:rPr>
              <a:t>Système de retard,</a:t>
            </a:r>
          </a:p>
          <a:p>
            <a:pPr algn="ctr"/>
            <a:r>
              <a:rPr lang="fr-FR" sz="1400" dirty="0" smtClean="0">
                <a:latin typeface="Berlin Sans FB" pitchFamily="34" charset="0"/>
              </a:rPr>
              <a:t>Casiers, Fêtes, activités…</a:t>
            </a:r>
            <a:endParaRPr lang="fr-FR" dirty="0"/>
          </a:p>
        </p:txBody>
      </p:sp>
      <p:sp>
        <p:nvSpPr>
          <p:cNvPr id="5139" name="Oval 6"/>
          <p:cNvSpPr>
            <a:spLocks noChangeArrowheads="1"/>
          </p:cNvSpPr>
          <p:nvPr/>
        </p:nvSpPr>
        <p:spPr bwMode="auto">
          <a:xfrm>
            <a:off x="7236296" y="3573016"/>
            <a:ext cx="1907704" cy="15843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dirty="0" smtClean="0">
                <a:latin typeface="Berlin Sans FB Demi" pitchFamily="34" charset="0"/>
              </a:rPr>
              <a:t>Réunions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de travail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« Ouvertes » 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Projets ou 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problèmes</a:t>
            </a:r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>
            <a:endCxn id="27" idx="2"/>
          </p:cNvCxnSpPr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2996952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236296" y="2420888"/>
            <a:ext cx="1907704" cy="10071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 smtClean="0">
                <a:latin typeface="Berlin Sans FB Demi" pitchFamily="34" charset="0"/>
              </a:rPr>
              <a:t>Réparations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D’intérêt général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Spécifiques</a:t>
            </a:r>
            <a:endParaRPr lang="fr-BE" sz="1600" dirty="0">
              <a:latin typeface="Berlin Sans FB" pitchFamily="34" charset="0"/>
            </a:endParaRPr>
          </a:p>
        </p:txBody>
      </p: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7" grpId="0"/>
      <p:bldP spid="5133" grpId="0" animBg="1"/>
      <p:bldP spid="5137" grpId="0" animBg="1"/>
      <p:bldP spid="5139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043608" y="188640"/>
            <a:ext cx="6696075" cy="316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54" name="TextBox 5"/>
          <p:cNvSpPr txBox="1">
            <a:spLocks noChangeArrowheads="1"/>
          </p:cNvSpPr>
          <p:nvPr/>
        </p:nvSpPr>
        <p:spPr bwMode="auto">
          <a:xfrm>
            <a:off x="1187624" y="836712"/>
            <a:ext cx="2952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Qui</a:t>
            </a:r>
            <a:r>
              <a:rPr lang="fr-BE" b="1" dirty="0">
                <a:latin typeface="Berlin Sans FB" pitchFamily="34" charset="0"/>
              </a:rPr>
              <a:t>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Préfet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Des profs de </a:t>
            </a:r>
            <a:r>
              <a:rPr lang="fr-FR" sz="1600" dirty="0" smtClean="0">
                <a:latin typeface="Berlin Sans FB" pitchFamily="34" charset="0"/>
              </a:rPr>
              <a:t>l’équipe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Les éducateurs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N’importe quel prof qui le désire</a:t>
            </a:r>
            <a:endParaRPr lang="fr-BE" sz="1600" dirty="0"/>
          </a:p>
        </p:txBody>
      </p:sp>
      <p:sp>
        <p:nvSpPr>
          <p:cNvPr id="6155" name="TextBox 6"/>
          <p:cNvSpPr txBox="1">
            <a:spLocks noChangeArrowheads="1"/>
          </p:cNvSpPr>
          <p:nvPr/>
        </p:nvSpPr>
        <p:spPr bwMode="auto">
          <a:xfrm>
            <a:off x="4716016" y="836712"/>
            <a:ext cx="25923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Quoi?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Rencontre avec le/les élèves (et le/les profs) pour trouver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une réparation en lien avec l’incivilité</a:t>
            </a:r>
          </a:p>
          <a:p>
            <a:pPr algn="ctr"/>
            <a:endParaRPr lang="fr-BE" sz="1600" dirty="0"/>
          </a:p>
        </p:txBody>
      </p:sp>
      <p:sp>
        <p:nvSpPr>
          <p:cNvPr id="6156" name="TextBox 7"/>
          <p:cNvSpPr txBox="1">
            <a:spLocks noChangeArrowheads="1"/>
          </p:cNvSpPr>
          <p:nvPr/>
        </p:nvSpPr>
        <p:spPr bwMode="auto">
          <a:xfrm>
            <a:off x="3132559" y="2204864"/>
            <a:ext cx="3095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Comment?</a:t>
            </a:r>
            <a:r>
              <a:rPr lang="fr-BE" sz="2000" dirty="0">
                <a:latin typeface="Berlin Sans FB" pitchFamily="34" charset="0"/>
              </a:rPr>
              <a:t>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Selon l’horaire des médiation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ou selon les possibilités</a:t>
            </a:r>
            <a:endParaRPr lang="fr-BE" sz="16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131840" y="332656"/>
            <a:ext cx="25923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Médiations</a:t>
            </a:r>
            <a:endParaRPr lang="fr-BE" sz="3200" dirty="0"/>
          </a:p>
        </p:txBody>
      </p:sp>
      <p:sp>
        <p:nvSpPr>
          <p:cNvPr id="6151" name="Oval 2"/>
          <p:cNvSpPr>
            <a:spLocks noChangeArrowheads="1"/>
          </p:cNvSpPr>
          <p:nvPr/>
        </p:nvSpPr>
        <p:spPr bwMode="auto">
          <a:xfrm>
            <a:off x="1043608" y="3861048"/>
            <a:ext cx="6696075" cy="28527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1259508" y="4437310"/>
            <a:ext cx="3311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Qui</a:t>
            </a:r>
            <a:r>
              <a:rPr lang="fr-BE" b="1" dirty="0">
                <a:latin typeface="Berlin Sans FB" pitchFamily="34" charset="0"/>
              </a:rPr>
              <a:t>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Préfet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Profs de </a:t>
            </a:r>
            <a:r>
              <a:rPr lang="fr-FR" sz="1600" dirty="0" smtClean="0">
                <a:latin typeface="Berlin Sans FB" pitchFamily="34" charset="0"/>
              </a:rPr>
              <a:t>l’équipe</a:t>
            </a:r>
            <a:endParaRPr lang="fr-FR" sz="1600" dirty="0">
              <a:latin typeface="Berlin Sans FB" pitchFamily="34" charset="0"/>
            </a:endParaRPr>
          </a:p>
          <a:p>
            <a:pPr algn="ctr"/>
            <a:r>
              <a:rPr lang="fr-FR" sz="1600" dirty="0">
                <a:latin typeface="Berlin Sans FB" pitchFamily="34" charset="0"/>
              </a:rPr>
              <a:t>Les éducateurs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N’importe quel prof qui le désire</a:t>
            </a:r>
            <a:endParaRPr lang="fr-BE" sz="1600" dirty="0"/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859635" y="4292897"/>
            <a:ext cx="25923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Quoi?</a:t>
            </a:r>
          </a:p>
          <a:p>
            <a:pPr algn="ctr"/>
            <a:r>
              <a:rPr lang="fr-FR" sz="1600" dirty="0" smtClean="0">
                <a:latin typeface="Berlin Sans FB" pitchFamily="34" charset="0"/>
              </a:rPr>
              <a:t>« Conversion »</a:t>
            </a:r>
            <a:endParaRPr lang="fr-BE" sz="1600" dirty="0" smtClean="0"/>
          </a:p>
          <a:p>
            <a:pPr algn="ctr"/>
            <a:r>
              <a:rPr lang="fr-FR" sz="1600" dirty="0" smtClean="0">
                <a:latin typeface="Berlin Sans FB" pitchFamily="34" charset="0"/>
              </a:rPr>
              <a:t>Excuses </a:t>
            </a:r>
            <a:r>
              <a:rPr lang="fr-FR" sz="1600" dirty="0">
                <a:latin typeface="Berlin Sans FB" pitchFamily="34" charset="0"/>
              </a:rPr>
              <a:t>+ réparation d’intérêt </a:t>
            </a:r>
            <a:r>
              <a:rPr lang="fr-FR" sz="1600" dirty="0" smtClean="0">
                <a:latin typeface="Berlin Sans FB" pitchFamily="34" charset="0"/>
              </a:rPr>
              <a:t>général</a:t>
            </a:r>
          </a:p>
        </p:txBody>
      </p:sp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4067547" y="5445025"/>
            <a:ext cx="30972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 dirty="0">
                <a:latin typeface="Berlin Sans FB" pitchFamily="34" charset="0"/>
              </a:rPr>
              <a:t>Comment?</a:t>
            </a:r>
            <a:r>
              <a:rPr lang="fr-BE" sz="2000" dirty="0">
                <a:latin typeface="Berlin Sans FB" pitchFamily="34" charset="0"/>
              </a:rPr>
              <a:t> 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Le mercredi après-midi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ou selon les possibilités</a:t>
            </a:r>
            <a:endParaRPr lang="fr-F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7427" y="3932857"/>
            <a:ext cx="2592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Réparations</a:t>
            </a:r>
            <a:endParaRPr lang="fr-BE" sz="3200" cap="small" dirty="0">
              <a:latin typeface="Berlin Sans FB Demi" pitchFamily="34" charset="0"/>
            </a:endParaRPr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 rot="5400000">
            <a:off x="3995863" y="3644751"/>
            <a:ext cx="575865" cy="347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Quelques précisions utiles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7707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r-FR" sz="2400" dirty="0" smtClean="0">
                <a:latin typeface="Berlin Sans FB" pitchFamily="34" charset="0"/>
              </a:rPr>
              <a:t>2. L’école citoyenne ne gère pas tout : il y a une différence entre </a:t>
            </a:r>
            <a:r>
              <a:rPr lang="fr-FR" sz="2400" b="1" dirty="0" smtClean="0">
                <a:latin typeface="Berlin Sans FB" pitchFamily="34" charset="0"/>
              </a:rPr>
              <a:t>sanction</a:t>
            </a:r>
            <a:r>
              <a:rPr lang="fr-FR" sz="2400" dirty="0" smtClean="0">
                <a:latin typeface="Berlin Sans FB" pitchFamily="34" charset="0"/>
              </a:rPr>
              <a:t> et </a:t>
            </a:r>
            <a:r>
              <a:rPr lang="fr-FR" sz="2400" b="1" dirty="0" smtClean="0">
                <a:latin typeface="Berlin Sans FB" pitchFamily="34" charset="0"/>
              </a:rPr>
              <a:t>réparation</a:t>
            </a:r>
            <a:r>
              <a:rPr lang="fr-FR" sz="2400" dirty="0" smtClean="0">
                <a:latin typeface="Berlin Sans FB" pitchFamily="34" charset="0"/>
              </a:rPr>
              <a:t>. </a:t>
            </a:r>
          </a:p>
          <a:p>
            <a:endParaRPr lang="fr-BE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492896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Berlin Sans FB" pitchFamily="34" charset="0"/>
              </a:rPr>
              <a:t>La décision collective est un avantage. Si ça ne marche pas, le préfet applique les règles de manière froide</a:t>
            </a:r>
            <a:endParaRPr lang="fr-BE" sz="2200" dirty="0">
              <a:latin typeface="Berlin Sans FB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2996952"/>
            <a:ext cx="115212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4127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Berlin Sans FB" pitchFamily="34" charset="0"/>
              </a:rPr>
              <a:t>1. Le </a:t>
            </a:r>
            <a:r>
              <a:rPr lang="fr-BE" sz="2400" dirty="0" smtClean="0">
                <a:latin typeface="Berlin Sans FB Demi" pitchFamily="34" charset="0"/>
              </a:rPr>
              <a:t>Conseil de citoyenneté </a:t>
            </a:r>
            <a:r>
              <a:rPr lang="fr-BE" sz="2400" dirty="0" smtClean="0">
                <a:latin typeface="Berlin Sans FB" pitchFamily="34" charset="0"/>
              </a:rPr>
              <a:t>est un espace de </a:t>
            </a:r>
            <a:r>
              <a:rPr lang="fr-BE" sz="2400" dirty="0" smtClean="0">
                <a:latin typeface="Berlin Sans FB Demi" pitchFamily="34" charset="0"/>
              </a:rPr>
              <a:t>discussion </a:t>
            </a:r>
            <a:r>
              <a:rPr lang="fr-BE" sz="2400" dirty="0" smtClean="0">
                <a:latin typeface="Berlin Sans FB" pitchFamily="34" charset="0"/>
              </a:rPr>
              <a:t>et de </a:t>
            </a:r>
            <a:r>
              <a:rPr lang="fr-BE" sz="2400" dirty="0" smtClean="0">
                <a:latin typeface="Berlin Sans FB Demi" pitchFamily="34" charset="0"/>
              </a:rPr>
              <a:t>collaboration </a:t>
            </a:r>
            <a:r>
              <a:rPr lang="fr-BE" sz="2400" dirty="0" smtClean="0">
                <a:latin typeface="Berlin Sans FB" pitchFamily="34" charset="0"/>
              </a:rPr>
              <a:t>avec les représentants des différents acteurs de l’école. </a:t>
            </a:r>
          </a:p>
          <a:p>
            <a:pPr>
              <a:buFont typeface="Arial" pitchFamily="34" charset="0"/>
              <a:buChar char="•"/>
            </a:pP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08518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Ex :  - je n’ai pas mon matériel, je ne fais 	</a:t>
            </a:r>
          </a:p>
          <a:p>
            <a:r>
              <a:rPr lang="fr-FR" sz="2000" dirty="0" smtClean="0">
                <a:latin typeface="Berlin Sans FB" pitchFamily="34" charset="0"/>
              </a:rPr>
              <a:t>	pas mes devoirs…</a:t>
            </a:r>
          </a:p>
          <a:p>
            <a:endParaRPr lang="fr-FR" sz="2000" dirty="0" smtClean="0">
              <a:latin typeface="Berlin Sans FB" pitchFamily="34" charset="0"/>
            </a:endParaRPr>
          </a:p>
          <a:p>
            <a:r>
              <a:rPr lang="fr-FR" sz="2000" dirty="0" smtClean="0">
                <a:latin typeface="Berlin Sans FB" pitchFamily="34" charset="0"/>
              </a:rPr>
              <a:t>        - j’insulte quelqu’un, je casse un banc</a:t>
            </a:r>
            <a:endParaRPr lang="fr-BE" sz="2000" dirty="0"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0851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erlin Sans FB" pitchFamily="34" charset="0"/>
              </a:rPr>
              <a:t>Sanction</a:t>
            </a:r>
            <a:r>
              <a:rPr lang="fr-FR" dirty="0" smtClean="0">
                <a:latin typeface="Berlin Sans FB" pitchFamily="34" charset="0"/>
              </a:rPr>
              <a:t> de l’école</a:t>
            </a:r>
          </a:p>
          <a:p>
            <a:r>
              <a:rPr lang="fr-FR" dirty="0" smtClean="0">
                <a:latin typeface="Berlin Sans FB" pitchFamily="34" charset="0"/>
              </a:rPr>
              <a:t>(prof, </a:t>
            </a:r>
            <a:r>
              <a:rPr lang="fr-FR" dirty="0" err="1" smtClean="0">
                <a:latin typeface="Berlin Sans FB" pitchFamily="34" charset="0"/>
              </a:rPr>
              <a:t>éduc</a:t>
            </a:r>
            <a:r>
              <a:rPr lang="fr-FR" dirty="0" smtClean="0">
                <a:latin typeface="Berlin Sans FB" pitchFamily="34" charset="0"/>
              </a:rPr>
              <a:t>, préfet…)</a:t>
            </a:r>
            <a:endParaRPr lang="fr-BE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949280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erlin Sans FB" pitchFamily="34" charset="0"/>
              </a:rPr>
              <a:t>Réparation citoyenne</a:t>
            </a:r>
            <a:endParaRPr lang="fr-BE" b="1" dirty="0">
              <a:latin typeface="Berlin Sans FB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96136" y="5301208"/>
            <a:ext cx="7920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6136" y="6165304"/>
            <a:ext cx="7920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99992" y="2564904"/>
            <a:ext cx="3096344" cy="1224136"/>
            <a:chOff x="683568" y="3284984"/>
            <a:chExt cx="2952750" cy="864096"/>
          </a:xfrm>
        </p:grpSpPr>
        <p:sp>
          <p:nvSpPr>
            <p:cNvPr id="14" name="Oval 13"/>
            <p:cNvSpPr/>
            <p:nvPr/>
          </p:nvSpPr>
          <p:spPr>
            <a:xfrm>
              <a:off x="899592" y="3284984"/>
              <a:ext cx="2520280" cy="8640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1" name="TextBox 4"/>
            <p:cNvSpPr txBox="1">
              <a:spLocks noChangeArrowheads="1"/>
            </p:cNvSpPr>
            <p:nvPr/>
          </p:nvSpPr>
          <p:spPr bwMode="auto">
            <a:xfrm>
              <a:off x="683568" y="3501008"/>
              <a:ext cx="2952750" cy="45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Avec les éducateurs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1 / semaine</a:t>
              </a:r>
              <a:endParaRPr lang="fr-BE" sz="1600" dirty="0">
                <a:latin typeface="Berlin Sans FB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645024"/>
            <a:ext cx="2663825" cy="1512168"/>
            <a:chOff x="827584" y="4509120"/>
            <a:chExt cx="2663825" cy="1512168"/>
          </a:xfrm>
        </p:grpSpPr>
        <p:sp>
          <p:nvSpPr>
            <p:cNvPr id="21" name="Oval 20"/>
            <p:cNvSpPr/>
            <p:nvPr/>
          </p:nvSpPr>
          <p:spPr>
            <a:xfrm>
              <a:off x="1043608" y="4509120"/>
              <a:ext cx="2232248" cy="15121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3" name="TextBox 6"/>
            <p:cNvSpPr txBox="1">
              <a:spLocks noChangeArrowheads="1"/>
            </p:cNvSpPr>
            <p:nvPr/>
          </p:nvSpPr>
          <p:spPr bwMode="auto">
            <a:xfrm>
              <a:off x="827584" y="4725144"/>
              <a:ext cx="26638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400" b="1" dirty="0" smtClean="0">
                  <a:latin typeface="Berlin Sans FB" pitchFamily="34" charset="0"/>
                </a:rPr>
                <a:t>Ouvertes</a:t>
              </a:r>
            </a:p>
            <a:p>
              <a:pPr algn="ctr"/>
              <a:r>
                <a:rPr lang="fr-FR" sz="2400" b="1" dirty="0" smtClean="0">
                  <a:latin typeface="Berlin Sans FB" pitchFamily="34" charset="0"/>
                </a:rPr>
                <a:t> à tous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3-4 </a:t>
              </a:r>
              <a:r>
                <a:rPr lang="fr-FR" sz="1600" dirty="0" smtClean="0">
                  <a:latin typeface="Berlin Sans FB" pitchFamily="34" charset="0"/>
                </a:rPr>
                <a:t>/ an</a:t>
              </a:r>
              <a:endParaRPr lang="fr-BE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3608" y="1196752"/>
            <a:ext cx="2123728" cy="792088"/>
            <a:chOff x="251521" y="332656"/>
            <a:chExt cx="3167632" cy="1440458"/>
          </a:xfrm>
        </p:grpSpPr>
        <p:sp>
          <p:nvSpPr>
            <p:cNvPr id="7170" name="Oval 2"/>
            <p:cNvSpPr>
              <a:spLocks noChangeArrowheads="1"/>
            </p:cNvSpPr>
            <p:nvPr/>
          </p:nvSpPr>
          <p:spPr bwMode="auto">
            <a:xfrm>
              <a:off x="251521" y="332656"/>
              <a:ext cx="3024336" cy="144045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528" y="476672"/>
              <a:ext cx="3095625" cy="333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cap="small" dirty="0" smtClean="0">
                  <a:latin typeface="Berlin Sans FB" pitchFamily="34" charset="0"/>
                </a:rPr>
                <a:t>Réunions : </a:t>
              </a:r>
              <a:endParaRPr lang="fr-BE" sz="2000" dirty="0">
                <a:latin typeface="Berlin Sans FB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332656"/>
            <a:ext cx="3960440" cy="1944141"/>
            <a:chOff x="4355976" y="4221163"/>
            <a:chExt cx="3960440" cy="1944141"/>
          </a:xfrm>
        </p:grpSpPr>
        <p:sp>
          <p:nvSpPr>
            <p:cNvPr id="7177" name="Oval 2"/>
            <p:cNvSpPr>
              <a:spLocks noChangeArrowheads="1"/>
            </p:cNvSpPr>
            <p:nvPr/>
          </p:nvSpPr>
          <p:spPr bwMode="auto">
            <a:xfrm>
              <a:off x="4355976" y="4221163"/>
              <a:ext cx="3960440" cy="19441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499992" y="4509120"/>
              <a:ext cx="35283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400" b="1" dirty="0" smtClean="0">
                  <a:latin typeface="Berlin Sans FB" pitchFamily="34" charset="0"/>
                </a:rPr>
                <a:t>Avec la coordination</a:t>
              </a:r>
              <a:endParaRPr lang="fr-BE" sz="2400" b="1" dirty="0">
                <a:latin typeface="Berlin Sans FB" pitchFamily="34" charset="0"/>
              </a:endParaRPr>
            </a:p>
          </p:txBody>
        </p:sp>
        <p:sp>
          <p:nvSpPr>
            <p:cNvPr id="7180" name="TextBox 11"/>
            <p:cNvSpPr txBox="1">
              <a:spLocks noChangeArrowheads="1"/>
            </p:cNvSpPr>
            <p:nvPr/>
          </p:nvSpPr>
          <p:spPr bwMode="auto">
            <a:xfrm>
              <a:off x="4860032" y="4941244"/>
              <a:ext cx="26638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atin typeface="Berlin Sans FB" pitchFamily="34" charset="0"/>
                </a:rPr>
                <a:t>Coordinateur, préfet,</a:t>
              </a:r>
            </a:p>
            <a:p>
              <a:pPr algn="ctr"/>
              <a:r>
                <a:rPr lang="fr-FR" dirty="0" smtClean="0">
                  <a:latin typeface="Berlin Sans FB" pitchFamily="34" charset="0"/>
                </a:rPr>
                <a:t>Médiateurs</a:t>
              </a:r>
            </a:p>
            <a:p>
              <a:pPr algn="ctr"/>
              <a:r>
                <a:rPr lang="fr-FR" dirty="0" smtClean="0">
                  <a:latin typeface="Berlin Sans FB" pitchFamily="34" charset="0"/>
                </a:rPr>
                <a:t>1 / semaine</a:t>
              </a:r>
              <a:endParaRPr lang="fr-BE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27784" y="3789040"/>
            <a:ext cx="2952750" cy="864096"/>
            <a:chOff x="2771800" y="3645024"/>
            <a:chExt cx="2952750" cy="864096"/>
          </a:xfrm>
        </p:grpSpPr>
        <p:grpSp>
          <p:nvGrpSpPr>
            <p:cNvPr id="16" name="Group 15"/>
            <p:cNvGrpSpPr/>
            <p:nvPr/>
          </p:nvGrpSpPr>
          <p:grpSpPr>
            <a:xfrm>
              <a:off x="2771800" y="3645024"/>
              <a:ext cx="2952750" cy="864096"/>
              <a:chOff x="683568" y="3284984"/>
              <a:chExt cx="2952750" cy="8640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99592" y="3284984"/>
                <a:ext cx="2520280" cy="86409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TextBox 4"/>
              <p:cNvSpPr txBox="1">
                <a:spLocks noChangeArrowheads="1"/>
              </p:cNvSpPr>
              <p:nvPr/>
            </p:nvSpPr>
            <p:spPr bwMode="auto">
              <a:xfrm>
                <a:off x="683568" y="3501008"/>
                <a:ext cx="29527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fr-BE" sz="1600" dirty="0">
                  <a:latin typeface="Berlin Sans FB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72462" y="3861048"/>
              <a:ext cx="2231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Avec la direction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1 / semaine</a:t>
              </a:r>
              <a:endParaRPr lang="fr-BE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68144" y="5013176"/>
            <a:ext cx="2808312" cy="1224136"/>
            <a:chOff x="4211960" y="5373216"/>
            <a:chExt cx="2808312" cy="1224136"/>
          </a:xfrm>
        </p:grpSpPr>
        <p:sp>
          <p:nvSpPr>
            <p:cNvPr id="23" name="Oval 22"/>
            <p:cNvSpPr/>
            <p:nvPr/>
          </p:nvSpPr>
          <p:spPr>
            <a:xfrm>
              <a:off x="4211960" y="5373216"/>
              <a:ext cx="2808312" cy="12241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175" name="TextBox 8"/>
            <p:cNvSpPr txBox="1">
              <a:spLocks noChangeArrowheads="1"/>
            </p:cNvSpPr>
            <p:nvPr/>
          </p:nvSpPr>
          <p:spPr bwMode="auto">
            <a:xfrm>
              <a:off x="4211960" y="5733256"/>
              <a:ext cx="2663825" cy="646331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 b="1" dirty="0" smtClean="0">
                  <a:latin typeface="Berlin Sans FB" pitchFamily="34" charset="0"/>
                </a:rPr>
                <a:t>Réunions du MIEC</a:t>
              </a:r>
            </a:p>
            <a:p>
              <a:pPr algn="ctr"/>
              <a:r>
                <a:rPr lang="fr-FR" sz="1600" dirty="0" smtClean="0">
                  <a:latin typeface="Berlin Sans FB" pitchFamily="34" charset="0"/>
                </a:rPr>
                <a:t>4 / an</a:t>
              </a:r>
              <a:endParaRPr lang="fr-BE" sz="1600" dirty="0"/>
            </a:p>
          </p:txBody>
        </p:sp>
      </p:grpSp>
      <p:cxnSp>
        <p:nvCxnSpPr>
          <p:cNvPr id="26" name="Straight Arrow Connector 25"/>
          <p:cNvCxnSpPr>
            <a:endCxn id="21" idx="0"/>
          </p:cNvCxnSpPr>
          <p:nvPr/>
        </p:nvCxnSpPr>
        <p:spPr>
          <a:xfrm rot="5400000">
            <a:off x="647818" y="2673170"/>
            <a:ext cx="1656184" cy="287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087724" y="2384884"/>
            <a:ext cx="1872208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59832" y="1772816"/>
            <a:ext cx="1800200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177" idx="2"/>
          </p:cNvCxnSpPr>
          <p:nvPr/>
        </p:nvCxnSpPr>
        <p:spPr>
          <a:xfrm flipV="1">
            <a:off x="3131840" y="1304727"/>
            <a:ext cx="1368152" cy="2520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0" y="260648"/>
            <a:ext cx="363589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extBox 29"/>
          <p:cNvSpPr txBox="1"/>
          <p:nvPr/>
        </p:nvSpPr>
        <p:spPr>
          <a:xfrm>
            <a:off x="251520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L’équipe porteuse</a:t>
            </a:r>
            <a:endParaRPr lang="fr-BE" sz="2800" cap="small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pPr algn="ctr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Un travail de « toute » l’	équipe?</a:t>
            </a:r>
            <a:endParaRPr lang="fr-BE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021288"/>
            <a:ext cx="7427168" cy="7200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700" dirty="0" smtClean="0">
                <a:latin typeface="Berlin Sans FB" pitchFamily="34" charset="0"/>
              </a:rPr>
              <a:t>Participer à l’évaluation transversale des montées de ceinture.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700" dirty="0" smtClean="0">
                <a:latin typeface="Berlin Sans FB" pitchFamily="34" charset="0"/>
              </a:rPr>
              <a:t>Ne pas « casser » ouvertement le système et les collègues devant les élèves. </a:t>
            </a:r>
          </a:p>
          <a:p>
            <a:pPr marL="514350" indent="-514350">
              <a:buNone/>
            </a:pPr>
            <a:endParaRPr lang="fr-FR" sz="28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sz="1700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B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1560" y="1916832"/>
            <a:ext cx="61156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11560" y="2564904"/>
            <a:ext cx="85324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2000" dirty="0">
                <a:latin typeface="Berlin Sans FB Demi" pitchFamily="34" charset="0"/>
              </a:rPr>
              <a:t>L’école citoyenne est un outil, pas une obligation : </a:t>
            </a:r>
          </a:p>
          <a:p>
            <a:pPr lvl="1">
              <a:buFont typeface="Arial" charset="0"/>
              <a:buChar char="•"/>
            </a:pPr>
            <a:r>
              <a:rPr lang="fr-BE" sz="2000" dirty="0">
                <a:latin typeface="Berlin Sans FB" pitchFamily="34" charset="0"/>
              </a:rPr>
              <a:t>Ne vont au Conseil de citoyenneté que ceux qui le désirent</a:t>
            </a:r>
          </a:p>
          <a:p>
            <a:pPr lvl="1">
              <a:buFont typeface="Arial" charset="0"/>
              <a:buChar char="•"/>
            </a:pPr>
            <a:r>
              <a:rPr lang="fr-BE" sz="2000" dirty="0" smtClean="0">
                <a:latin typeface="Berlin Sans FB" pitchFamily="34" charset="0"/>
              </a:rPr>
              <a:t>Faire des médiations n’est pas </a:t>
            </a:r>
            <a:r>
              <a:rPr lang="fr-BE" sz="2000" dirty="0">
                <a:latin typeface="Berlin Sans FB" pitchFamily="34" charset="0"/>
              </a:rPr>
              <a:t>non plus une </a:t>
            </a:r>
            <a:r>
              <a:rPr lang="fr-BE" sz="2000" dirty="0" smtClean="0">
                <a:latin typeface="Berlin Sans FB" pitchFamily="34" charset="0"/>
              </a:rPr>
              <a:t>obligation pour les collègues. </a:t>
            </a:r>
            <a:endParaRPr lang="fr-BE" sz="2000" dirty="0">
              <a:latin typeface="Berlin Sans FB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5536" y="1052736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000" dirty="0">
                <a:latin typeface="Berlin Sans FB" pitchFamily="34" charset="0"/>
              </a:rPr>
              <a:t>L’école citoyenne est un </a:t>
            </a:r>
            <a:r>
              <a:rPr lang="fr-BE" sz="2000" dirty="0">
                <a:latin typeface="Berlin Sans FB Demi" pitchFamily="34" charset="0"/>
              </a:rPr>
              <a:t>apprentissage actif </a:t>
            </a:r>
            <a:r>
              <a:rPr lang="fr-BE" sz="2000" dirty="0">
                <a:latin typeface="Berlin Sans FB" pitchFamily="34" charset="0"/>
              </a:rPr>
              <a:t>de la </a:t>
            </a:r>
            <a:r>
              <a:rPr lang="fr-BE" sz="2000" dirty="0" smtClean="0">
                <a:latin typeface="Berlin Sans FB Demi" pitchFamily="34" charset="0"/>
              </a:rPr>
              <a:t>citoyenneté </a:t>
            </a:r>
            <a:r>
              <a:rPr lang="fr-BE" sz="2000" dirty="0" smtClean="0">
                <a:latin typeface="Berlin Sans FB" pitchFamily="34" charset="0"/>
              </a:rPr>
              <a:t>et du </a:t>
            </a:r>
            <a:r>
              <a:rPr lang="fr-BE" sz="2000" dirty="0" smtClean="0">
                <a:latin typeface="Berlin Sans FB Demi" pitchFamily="34" charset="0"/>
              </a:rPr>
              <a:t>vivre ensemble </a:t>
            </a:r>
            <a:r>
              <a:rPr lang="fr-BE" sz="2000" dirty="0" smtClean="0">
                <a:latin typeface="Berlin Sans FB" pitchFamily="34" charset="0"/>
              </a:rPr>
              <a:t>dans un certain système de respect.  </a:t>
            </a:r>
          </a:p>
          <a:p>
            <a:r>
              <a:rPr lang="fr-BE" sz="2000" dirty="0" smtClean="0">
                <a:latin typeface="Berlin Sans FB" pitchFamily="34" charset="0"/>
              </a:rPr>
              <a:t>	Mettre en place ce dispositif, c’est inviter l’ensemble de l’équipe à 	</a:t>
            </a:r>
            <a:r>
              <a:rPr lang="fr-BE" sz="2000" dirty="0" smtClean="0">
                <a:latin typeface="Berlin Sans FB Demi" pitchFamily="34" charset="0"/>
              </a:rPr>
              <a:t>jouer le jeu </a:t>
            </a:r>
            <a:r>
              <a:rPr lang="fr-BE" sz="2000" dirty="0" smtClean="0">
                <a:latin typeface="Berlin Sans FB" pitchFamily="34" charset="0"/>
              </a:rPr>
              <a:t>de cet apprentissage. </a:t>
            </a:r>
            <a:endParaRPr lang="fr-BE" sz="2000" dirty="0">
              <a:latin typeface="Berlin Sans FB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717032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r-FR" dirty="0" smtClean="0">
                <a:latin typeface="Berlin Sans FB" pitchFamily="34" charset="0"/>
              </a:rPr>
              <a:t>		Ce que tout le monde peut faire « pour que ça marche » :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latin typeface="Berlin Sans FB" pitchFamily="34" charset="0"/>
              </a:rPr>
              <a:t>Rappeler la loi</a:t>
            </a:r>
            <a:r>
              <a:rPr lang="fr-FR" dirty="0" smtClean="0">
                <a:latin typeface="Berlin Sans FB" pitchFamily="34" charset="0"/>
              </a:rPr>
              <a:t> le plus souvent possible face aux incivilités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Lorsque les problèmes vont plus loin, </a:t>
            </a:r>
            <a:r>
              <a:rPr lang="fr-FR" b="1" dirty="0" smtClean="0">
                <a:latin typeface="Berlin Sans FB" pitchFamily="34" charset="0"/>
              </a:rPr>
              <a:t>organiser une médiation </a:t>
            </a:r>
            <a:r>
              <a:rPr lang="fr-FR" dirty="0" smtClean="0">
                <a:latin typeface="Berlin Sans FB" pitchFamily="34" charset="0"/>
              </a:rPr>
              <a:t>avec un ou deux adultes de l’école pour décider des réparations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Berlin Sans FB" pitchFamily="34" charset="0"/>
              </a:rPr>
              <a:t>Lorsque les problèmes sont plus importants, </a:t>
            </a:r>
            <a:r>
              <a:rPr lang="fr-FR" b="1" dirty="0" smtClean="0">
                <a:latin typeface="Berlin Sans FB" pitchFamily="34" charset="0"/>
              </a:rPr>
              <a:t>solliciter le conseil de citoyenneté </a:t>
            </a:r>
            <a:r>
              <a:rPr lang="fr-FR" dirty="0" smtClean="0">
                <a:latin typeface="Berlin Sans FB" pitchFamily="34" charset="0"/>
              </a:rPr>
              <a:t>(et y venir).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276872"/>
            <a:ext cx="720080" cy="369332"/>
          </a:xfrm>
          <a:prstGeom prst="rect">
            <a:avLst/>
          </a:prstGeom>
          <a:noFill/>
          <a:ln w="127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Berlin Sans FB Demi" pitchFamily="34" charset="0"/>
              </a:rPr>
              <a:t>Mais</a:t>
            </a:r>
            <a:endParaRPr lang="fr-FR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501008"/>
            <a:ext cx="1008112" cy="369332"/>
          </a:xfrm>
          <a:prstGeom prst="rect">
            <a:avLst/>
          </a:prstGeom>
          <a:noFill/>
          <a:ln w="127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Berlin Sans FB Demi" pitchFamily="34" charset="0"/>
              </a:rPr>
              <a:t>Cela dit</a:t>
            </a:r>
            <a:endParaRPr lang="fr-FR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5661248"/>
            <a:ext cx="4499992" cy="369332"/>
          </a:xfrm>
          <a:prstGeom prst="rect">
            <a:avLst/>
          </a:prstGeom>
          <a:noFill/>
          <a:ln w="1905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fr-FR" dirty="0" smtClean="0">
                <a:solidFill>
                  <a:srgbClr val="C00000"/>
                </a:solidFill>
                <a:latin typeface="Berlin Sans FB Demi" pitchFamily="34" charset="0"/>
              </a:rPr>
              <a:t>La collaboration minimale des collègues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03575" y="2852738"/>
            <a:ext cx="2736850" cy="2519362"/>
            <a:chOff x="3203848" y="2852936"/>
            <a:chExt cx="2736850" cy="2519362"/>
          </a:xfrm>
        </p:grpSpPr>
        <p:sp>
          <p:nvSpPr>
            <p:cNvPr id="4" name="Triangle isocèle 3"/>
            <p:cNvSpPr/>
            <p:nvPr/>
          </p:nvSpPr>
          <p:spPr>
            <a:xfrm>
              <a:off x="3203848" y="2852936"/>
              <a:ext cx="2736850" cy="25193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75" name="ZoneTexte 4"/>
            <p:cNvSpPr txBox="1">
              <a:spLocks noChangeArrowheads="1"/>
            </p:cNvSpPr>
            <p:nvPr/>
          </p:nvSpPr>
          <p:spPr bwMode="auto">
            <a:xfrm>
              <a:off x="3924201" y="4148336"/>
              <a:ext cx="13681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 cap="sm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Ecole</a:t>
              </a:r>
            </a:p>
            <a:p>
              <a:pPr algn="ctr">
                <a:defRPr/>
              </a:pPr>
              <a:r>
                <a:rPr lang="fr-FR" b="1" cap="sm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citoyenne</a:t>
              </a:r>
              <a:endParaRPr lang="fr-FR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635896" y="1556792"/>
            <a:ext cx="1943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</a:rPr>
              <a:t>Individualisme  consumérisme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4356770" y="2492102"/>
            <a:ext cx="43204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156176" y="6021288"/>
            <a:ext cx="2736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</a:rPr>
              <a:t>Repli communautaire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84168" y="5445224"/>
            <a:ext cx="720080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23528" y="6093296"/>
            <a:ext cx="23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</a:rPr>
              <a:t>Violences multiples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2411760" y="5445224"/>
            <a:ext cx="720080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6"/>
          <p:cNvGrpSpPr>
            <a:grpSpLocks/>
          </p:cNvGrpSpPr>
          <p:nvPr/>
        </p:nvGrpSpPr>
        <p:grpSpPr bwMode="auto">
          <a:xfrm>
            <a:off x="3779838" y="3213100"/>
            <a:ext cx="1584325" cy="504825"/>
            <a:chOff x="3779912" y="3501008"/>
            <a:chExt cx="1584176" cy="504056"/>
          </a:xfrm>
        </p:grpSpPr>
        <p:sp>
          <p:nvSpPr>
            <p:cNvPr id="21" name="Ellipse 20"/>
            <p:cNvSpPr/>
            <p:nvPr/>
          </p:nvSpPr>
          <p:spPr>
            <a:xfrm>
              <a:off x="3779912" y="3501008"/>
              <a:ext cx="1584176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378" name="ZoneTexte 22"/>
            <p:cNvSpPr txBox="1">
              <a:spLocks noChangeArrowheads="1"/>
            </p:cNvSpPr>
            <p:nvPr/>
          </p:nvSpPr>
          <p:spPr bwMode="auto">
            <a:xfrm>
              <a:off x="3995936" y="357301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latin typeface="Comic Sans MS" pitchFamily="66" charset="0"/>
                </a:rPr>
                <a:t>Citoyenneté</a:t>
              </a:r>
            </a:p>
          </p:txBody>
        </p:sp>
      </p:grpSp>
      <p:grpSp>
        <p:nvGrpSpPr>
          <p:cNvPr id="5" name="Groupe 27"/>
          <p:cNvGrpSpPr>
            <a:grpSpLocks/>
          </p:cNvGrpSpPr>
          <p:nvPr/>
        </p:nvGrpSpPr>
        <p:grpSpPr bwMode="auto">
          <a:xfrm>
            <a:off x="2771775" y="4724400"/>
            <a:ext cx="1512888" cy="504825"/>
            <a:chOff x="2771800" y="5085184"/>
            <a:chExt cx="1512168" cy="504056"/>
          </a:xfrm>
        </p:grpSpPr>
        <p:sp>
          <p:nvSpPr>
            <p:cNvPr id="20" name="Ellipse 19"/>
            <p:cNvSpPr/>
            <p:nvPr/>
          </p:nvSpPr>
          <p:spPr>
            <a:xfrm>
              <a:off x="2771800" y="5085184"/>
              <a:ext cx="1512168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376" name="ZoneTexte 23"/>
            <p:cNvSpPr txBox="1">
              <a:spLocks noChangeArrowheads="1"/>
            </p:cNvSpPr>
            <p:nvPr/>
          </p:nvSpPr>
          <p:spPr bwMode="auto">
            <a:xfrm>
              <a:off x="3059832" y="5157192"/>
              <a:ext cx="8640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latin typeface="Comic Sans MS" pitchFamily="66" charset="0"/>
                </a:rPr>
                <a:t>Respect</a:t>
              </a:r>
              <a:r>
                <a:rPr lang="fr-FR" sz="1400" dirty="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6" name="Groupe 28"/>
          <p:cNvGrpSpPr>
            <a:grpSpLocks/>
          </p:cNvGrpSpPr>
          <p:nvPr/>
        </p:nvGrpSpPr>
        <p:grpSpPr bwMode="auto">
          <a:xfrm>
            <a:off x="4716463" y="4724400"/>
            <a:ext cx="1727200" cy="504825"/>
            <a:chOff x="4716016" y="5085184"/>
            <a:chExt cx="1728192" cy="504056"/>
          </a:xfrm>
        </p:grpSpPr>
        <p:sp>
          <p:nvSpPr>
            <p:cNvPr id="22" name="Ellipse 21"/>
            <p:cNvSpPr/>
            <p:nvPr/>
          </p:nvSpPr>
          <p:spPr>
            <a:xfrm>
              <a:off x="4716016" y="5085184"/>
              <a:ext cx="1656713" cy="5040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374" name="ZoneTexte 24"/>
            <p:cNvSpPr txBox="1">
              <a:spLocks noChangeArrowheads="1"/>
            </p:cNvSpPr>
            <p:nvPr/>
          </p:nvSpPr>
          <p:spPr bwMode="auto">
            <a:xfrm>
              <a:off x="4788024" y="5157192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latin typeface="Comic Sans MS" pitchFamily="66" charset="0"/>
                </a:rPr>
                <a:t>Interculturalité</a:t>
              </a:r>
              <a:r>
                <a:rPr lang="fr-FR" sz="1400"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39750" y="333375"/>
            <a:ext cx="7921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4. Atouts face aux problématiques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de société</a:t>
            </a:r>
            <a:endParaRPr lang="fr-FR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59632" y="501317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Conscientisation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15616" y="544522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Responsabilisation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19672" y="4509120"/>
            <a:ext cx="12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Expression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79712" y="414908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Communication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059832" y="55172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Conversion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24128" y="58052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Fierté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12160" y="508518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Culture commune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004048" y="55172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Convivialité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660232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Profs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740352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Elèves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8" name="Double flèche horizontale 37"/>
          <p:cNvSpPr/>
          <p:nvPr/>
        </p:nvSpPr>
        <p:spPr>
          <a:xfrm>
            <a:off x="7308304" y="5589240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644008" y="24928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Solidarité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19872" y="24928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Collectifs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148064" y="28529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Projets 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987824" y="29249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Ecoute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516216" y="458112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Identités 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292080" y="21328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Réunions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411760" y="213285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Volontariat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3" grpId="0"/>
      <p:bldP spid="24" grpId="0"/>
      <p:bldP spid="25" grpId="0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15200" cy="838200"/>
          </a:xfrm>
        </p:spPr>
        <p:txBody>
          <a:bodyPr/>
          <a:lstStyle/>
          <a:p>
            <a:pPr>
              <a:defRPr/>
            </a:pPr>
            <a:r>
              <a:rPr lang="fr-FR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5. Efficacité et « défis »</a:t>
            </a:r>
            <a:endParaRPr lang="fr-BE" sz="40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31640" y="2204864"/>
            <a:ext cx="5616624" cy="3240955"/>
          </a:xfrm>
        </p:spPr>
        <p:txBody>
          <a:bodyPr/>
          <a:lstStyle/>
          <a:p>
            <a:pPr eaLnBrk="1" hangingPunct="1"/>
            <a:r>
              <a:rPr lang="fr-FR" sz="2800" dirty="0" smtClean="0">
                <a:latin typeface="Berlin Sans FB" pitchFamily="34" charset="0"/>
              </a:rPr>
              <a:t>Changer la culture des élèves </a:t>
            </a:r>
          </a:p>
          <a:p>
            <a:pPr eaLnBrk="1" hangingPunct="1"/>
            <a:r>
              <a:rPr lang="fr-FR" sz="2800" dirty="0" smtClean="0">
                <a:latin typeface="Berlin Sans FB" pitchFamily="34" charset="0"/>
              </a:rPr>
              <a:t>Changer la culture des profs </a:t>
            </a:r>
          </a:p>
          <a:p>
            <a:pPr eaLnBrk="1" hangingPunct="1"/>
            <a:r>
              <a:rPr lang="fr-FR" sz="2800" dirty="0" smtClean="0">
                <a:latin typeface="Berlin Sans FB" pitchFamily="34" charset="0"/>
              </a:rPr>
              <a:t>Motivation et moyens humains</a:t>
            </a:r>
          </a:p>
          <a:p>
            <a:pPr eaLnBrk="1" hangingPunct="1"/>
            <a:r>
              <a:rPr lang="fr-FR" sz="2800" dirty="0" smtClean="0">
                <a:latin typeface="Berlin Sans FB" pitchFamily="34" charset="0"/>
              </a:rPr>
              <a:t>Gestion de la communication </a:t>
            </a:r>
          </a:p>
          <a:p>
            <a:pPr eaLnBrk="1" hangingPunct="1"/>
            <a:r>
              <a:rPr lang="fr-FR" sz="2800" dirty="0" smtClean="0">
                <a:latin typeface="Berlin Sans FB" pitchFamily="34" charset="0"/>
              </a:rPr>
              <a:t>Espace-temps</a:t>
            </a:r>
          </a:p>
          <a:p>
            <a:pPr eaLnBrk="1" hangingPunct="1"/>
            <a:r>
              <a:rPr lang="fr-FR" sz="2800" dirty="0" smtClean="0">
                <a:latin typeface="Berlin Sans FB" pitchFamily="34" charset="0"/>
              </a:rPr>
              <a:t>Gestion du « travail d’équipe »</a:t>
            </a:r>
            <a:endParaRPr lang="fr-FR" sz="2800" dirty="0" smtClean="0">
              <a:latin typeface="Berlin Sans FB" pitchFamily="34" charset="0"/>
            </a:endParaRPr>
          </a:p>
          <a:p>
            <a:pPr eaLnBrk="1" hangingPunct="1"/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4"/>
          <p:cNvGrpSpPr>
            <a:grpSpLocks/>
          </p:cNvGrpSpPr>
          <p:nvPr/>
        </p:nvGrpSpPr>
        <p:grpSpPr bwMode="auto">
          <a:xfrm>
            <a:off x="3203575" y="2852738"/>
            <a:ext cx="2736850" cy="2519362"/>
            <a:chOff x="3203848" y="2852936"/>
            <a:chExt cx="2736850" cy="2519362"/>
          </a:xfrm>
        </p:grpSpPr>
        <p:sp>
          <p:nvSpPr>
            <p:cNvPr id="4" name="Triangle isocèle 3"/>
            <p:cNvSpPr/>
            <p:nvPr/>
          </p:nvSpPr>
          <p:spPr>
            <a:xfrm>
              <a:off x="3203848" y="2852936"/>
              <a:ext cx="2736850" cy="25193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75" name="ZoneTexte 4"/>
            <p:cNvSpPr txBox="1">
              <a:spLocks noChangeArrowheads="1"/>
            </p:cNvSpPr>
            <p:nvPr/>
          </p:nvSpPr>
          <p:spPr bwMode="auto">
            <a:xfrm>
              <a:off x="4140473" y="4148336"/>
              <a:ext cx="936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cap="sm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Ecole</a:t>
              </a:r>
            </a:p>
          </p:txBody>
        </p:sp>
      </p:grp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63938" y="1557338"/>
            <a:ext cx="208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00000"/>
                </a:solidFill>
                <a:latin typeface="Calibri" pitchFamily="34" charset="0"/>
              </a:rPr>
              <a:t>Individualisme  consumérisme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4393406" y="2528094"/>
            <a:ext cx="360363" cy="3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940425" y="5876925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00000"/>
                </a:solidFill>
                <a:latin typeface="Calibri" pitchFamily="34" charset="0"/>
              </a:rPr>
              <a:t>Replis communautaires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10800000">
            <a:off x="6011863" y="5445125"/>
            <a:ext cx="433387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288" y="5805488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00000"/>
                </a:solidFill>
                <a:latin typeface="Calibri" pitchFamily="34" charset="0"/>
              </a:rPr>
              <a:t>Violences multiples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rot="5400000" flipH="1" flipV="1">
            <a:off x="2771775" y="5445125"/>
            <a:ext cx="360363" cy="3603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39750" y="188913"/>
            <a:ext cx="7921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fr-FR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L’école face aux problématiques de société</a:t>
            </a:r>
            <a:endParaRPr lang="fr-FR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84438" y="2420938"/>
            <a:ext cx="1150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Isolement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80063" y="2060575"/>
            <a:ext cx="15128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Insatisfactions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419475" y="2852738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Attentes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003800" y="2636838"/>
            <a:ext cx="12969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Séparations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51050" y="1844675"/>
            <a:ext cx="15843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Revendications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372225" y="630872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Décrochage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787900" y="5661025"/>
            <a:ext cx="15128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Repli religieux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96188" y="5516563"/>
            <a:ext cx="9191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Elèves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88125" y="5516563"/>
            <a:ext cx="7207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Profs</a:t>
            </a:r>
          </a:p>
        </p:txBody>
      </p:sp>
      <p:sp>
        <p:nvSpPr>
          <p:cNvPr id="33" name="Éclair 32"/>
          <p:cNvSpPr/>
          <p:nvPr/>
        </p:nvSpPr>
        <p:spPr>
          <a:xfrm>
            <a:off x="7235825" y="5445125"/>
            <a:ext cx="288925" cy="431800"/>
          </a:xfrm>
          <a:prstGeom prst="lightningBol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084888" y="4941888"/>
            <a:ext cx="11160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Racisme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0" y="5589588"/>
            <a:ext cx="17287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Abus de pouvoir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51050" y="5229225"/>
            <a:ext cx="10731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matages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763713" y="5589588"/>
            <a:ext cx="1008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Racket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987675" y="5661025"/>
            <a:ext cx="6477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vols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979613" y="6519863"/>
            <a:ext cx="2071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Violences verbales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9388" y="6237288"/>
            <a:ext cx="2305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Violences structurelles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47813" y="4941888"/>
            <a:ext cx="86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Saletés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43213" y="6092825"/>
            <a:ext cx="936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Elèves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716463" y="6273800"/>
            <a:ext cx="1511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Cours de sciences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343775" y="5084763"/>
            <a:ext cx="16208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Refus de mixité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027988" y="6308725"/>
            <a:ext cx="11160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Autorité?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195388" y="5381625"/>
            <a:ext cx="8477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Profs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0" y="5084763"/>
            <a:ext cx="14033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Destructions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5867400" y="1700213"/>
            <a:ext cx="1944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solidFill>
                  <a:srgbClr val="A50021"/>
                </a:solidFill>
              </a:rPr>
              <a:t>Incompréhension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4968875" cy="936625"/>
          </a:xfrm>
        </p:spPr>
        <p:txBody>
          <a:bodyPr>
            <a:noAutofit/>
          </a:bodyPr>
          <a:lstStyle/>
          <a:p>
            <a:pPr algn="l" eaLnBrk="1" hangingPunct="1">
              <a:spcBef>
                <a:spcPts val="1200"/>
              </a:spcBef>
              <a:defRPr/>
            </a:pPr>
            <a:r>
              <a:rPr lang="fr-FR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Première étape : </a:t>
            </a:r>
            <a:r>
              <a:rPr lang="fr-FR" sz="3200" b="1" dirty="0" smtClean="0">
                <a:latin typeface="Berlin Sans FB" pitchFamily="34" charset="0"/>
              </a:rPr>
              <a:t> </a:t>
            </a:r>
            <a:r>
              <a:rPr lang="fr-FR" sz="3200" b="1" u="sng" dirty="0" smtClean="0">
                <a:latin typeface="Berlin Sans FB" pitchFamily="34" charset="0"/>
              </a:rPr>
              <a:t/>
            </a:r>
            <a:br>
              <a:rPr lang="fr-FR" sz="3200" b="1" u="sng" dirty="0" smtClean="0">
                <a:latin typeface="Berlin Sans FB" pitchFamily="34" charset="0"/>
              </a:rPr>
            </a:br>
            <a:r>
              <a:rPr lang="fr-FR" sz="800" dirty="0" smtClean="0">
                <a:latin typeface="Berlin Sans FB" pitchFamily="34" charset="0"/>
              </a:rPr>
              <a:t/>
            </a:r>
            <a:br>
              <a:rPr lang="fr-FR" sz="800" dirty="0" smtClean="0">
                <a:latin typeface="Berlin Sans FB" pitchFamily="34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Construire la Loi ensemble</a:t>
            </a:r>
            <a:r>
              <a:rPr 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/>
            </a:r>
            <a:br>
              <a:rPr 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</a:br>
            <a:endParaRPr lang="fr-FR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132138" y="2708275"/>
            <a:ext cx="5627687" cy="13684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fr-F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Miniforums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 : </a:t>
            </a:r>
            <a:r>
              <a:rPr 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Dans chaque classe, on propose des règles pour vivre ensemble dans le respect.</a:t>
            </a:r>
            <a:r>
              <a:rPr lang="fr-FR" sz="2400" dirty="0" smtClean="0">
                <a:latin typeface="Berlin Sans FB" pitchFamily="34" charset="0"/>
              </a:rPr>
              <a:t> </a:t>
            </a:r>
          </a:p>
        </p:txBody>
      </p:sp>
      <p:pic>
        <p:nvPicPr>
          <p:cNvPr id="3076" name="Picture 4" descr="P1050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2232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_2728797809" descr="http://isfconcit.jimdo.com/s/cc_images/cache_1845967809.jpg?t=1251916090"/>
          <p:cNvPicPr>
            <a:picLocks noChangeAspect="1" noChangeArrowheads="1"/>
          </p:cNvPicPr>
          <p:nvPr/>
        </p:nvPicPr>
        <p:blipFill>
          <a:blip r:embed="rId4" r:link="rId5" cstate="print"/>
          <a:srcRect l="6087" t="18024" r="-870"/>
          <a:stretch>
            <a:fillRect/>
          </a:stretch>
        </p:blipFill>
        <p:spPr bwMode="auto">
          <a:xfrm>
            <a:off x="4356100" y="4437063"/>
            <a:ext cx="26638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mocratie_20080924_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060575"/>
            <a:ext cx="16827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affich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549275"/>
            <a:ext cx="38544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16463" y="623728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latin typeface="Berlin Sans FB" pitchFamily="34" charset="0"/>
              </a:rPr>
              <a:t>Notre Loi 2008-09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4043363" cy="2160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400" dirty="0" smtClean="0">
                <a:solidFill>
                  <a:schemeClr val="tx1"/>
                </a:solidFill>
                <a:latin typeface="Berlin Sans FB" pitchFamily="34" charset="0"/>
              </a:rPr>
              <a:t>Ensuite</a:t>
            </a:r>
          </a:p>
          <a:p>
            <a:pPr eaLnBrk="1" hangingPunct="1">
              <a:buFontTx/>
              <a:buNone/>
            </a:pPr>
            <a:r>
              <a:rPr lang="fr-FR" sz="2400" dirty="0" smtClean="0">
                <a:latin typeface="Berlin Sans FB" pitchFamily="34" charset="0"/>
              </a:rPr>
              <a:t>Avec des élèves et adultes volontaires</a:t>
            </a:r>
          </a:p>
          <a:p>
            <a:pPr eaLnBrk="1" hangingPunct="1">
              <a:buFontTx/>
              <a:buNone/>
            </a:pPr>
            <a:r>
              <a:rPr lang="fr-FR" sz="2400" dirty="0" smtClean="0">
                <a:latin typeface="Berlin Sans FB" pitchFamily="34" charset="0"/>
              </a:rPr>
              <a:t>On fait la synthèse des propositions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79512" y="3573016"/>
            <a:ext cx="2305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Berlin Sans FB" pitchFamily="34" charset="0"/>
              </a:rPr>
              <a:t>pour aboutir à une seule Loi valable pour tous</a:t>
            </a:r>
          </a:p>
        </p:txBody>
      </p:sp>
      <p:pic>
        <p:nvPicPr>
          <p:cNvPr id="9" name="Image 8" descr="synthè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868863"/>
            <a:ext cx="27971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33375"/>
            <a:ext cx="5338763" cy="777875"/>
          </a:xfrm>
        </p:spPr>
        <p:txBody>
          <a:bodyPr/>
          <a:lstStyle/>
          <a:p>
            <a:r>
              <a:rPr lang="fr-FR" sz="3200" dirty="0">
                <a:latin typeface="Berlin Sans FB" pitchFamily="34" charset="0"/>
              </a:rPr>
              <a:t>Un Forum </a:t>
            </a:r>
            <a:br>
              <a:rPr lang="fr-FR" sz="3200" dirty="0">
                <a:latin typeface="Berlin Sans FB" pitchFamily="34" charset="0"/>
              </a:rPr>
            </a:br>
            <a:r>
              <a:rPr lang="fr-FR" sz="3200" dirty="0">
                <a:latin typeface="Berlin Sans FB" pitchFamily="34" charset="0"/>
              </a:rPr>
              <a:t>pour Célébrer le respect :</a:t>
            </a:r>
          </a:p>
        </p:txBody>
      </p:sp>
      <p:pic>
        <p:nvPicPr>
          <p:cNvPr id="5124" name="Picture 4" descr="20081003_ISF-fete_0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2079" r="15450" b="25095"/>
          <a:stretch>
            <a:fillRect/>
          </a:stretch>
        </p:blipFill>
        <p:spPr>
          <a:xfrm>
            <a:off x="539750" y="765175"/>
            <a:ext cx="2952750" cy="2214563"/>
          </a:xfrm>
          <a:noFill/>
          <a:ln/>
        </p:spPr>
      </p:pic>
      <p:pic>
        <p:nvPicPr>
          <p:cNvPr id="5130" name="Picture 10" descr="20081003_ISF-fete_0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2495842" cy="1872208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9388" y="3068638"/>
            <a:ext cx="467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latin typeface="Berlin Sans FB" pitchFamily="34" charset="0"/>
              </a:rPr>
              <a:t>C’est la fête de la Loi !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79388" y="115888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Berlin Sans FB" pitchFamily="34" charset="0"/>
              </a:rPr>
              <a:t>Et puis…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1422158" cy="18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2449" y="4839210"/>
            <a:ext cx="3041551" cy="20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437112"/>
            <a:ext cx="230738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687061"/>
            <a:ext cx="936104" cy="20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000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" pitchFamily="34" charset="0"/>
              </a:rPr>
              <a:t>Deuxième étape :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331640" y="908720"/>
            <a:ext cx="3312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latin typeface="Berlin Sans FB" pitchFamily="34" charset="0"/>
              </a:rPr>
              <a:t>Vivre ensemble avec notre Loi!</a:t>
            </a:r>
          </a:p>
        </p:txBody>
      </p:sp>
      <p:sp>
        <p:nvSpPr>
          <p:cNvPr id="11269" name="ZoneTexte 7"/>
          <p:cNvSpPr txBox="1">
            <a:spLocks noChangeArrowheads="1"/>
          </p:cNvSpPr>
          <p:nvPr/>
        </p:nvSpPr>
        <p:spPr bwMode="auto">
          <a:xfrm>
            <a:off x="5724921" y="6453336"/>
            <a:ext cx="230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latin typeface="Berlin Sans FB" pitchFamily="34" charset="0"/>
              </a:rPr>
              <a:t>Affiche de la Loi </a:t>
            </a:r>
            <a:r>
              <a:rPr lang="fr-FR" sz="1400" dirty="0" smtClean="0">
                <a:latin typeface="Berlin Sans FB" pitchFamily="34" charset="0"/>
              </a:rPr>
              <a:t>2011-12</a:t>
            </a:r>
            <a:endParaRPr lang="fr-FR" sz="1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1835696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erlin Sans FB" pitchFamily="34" charset="0"/>
              </a:rPr>
              <a:t>Des affiches dans toute l’école ! </a:t>
            </a:r>
            <a:endParaRPr lang="fr-BE" sz="2000" b="1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212976"/>
            <a:ext cx="1835696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erlin Sans FB" pitchFamily="34" charset="0"/>
              </a:rPr>
              <a:t>Rappeler la Loi, la « faire vivre »</a:t>
            </a:r>
            <a:endParaRPr lang="fr-BE" sz="2000" b="1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1835696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erlin Sans FB" pitchFamily="34" charset="0"/>
              </a:rPr>
              <a:t>Se référer à la Loi en cas de problème de respect.</a:t>
            </a:r>
            <a:endParaRPr lang="fr-BE" sz="2000" b="1" dirty="0"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842337"/>
            <a:ext cx="1835696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erlin Sans FB" pitchFamily="34" charset="0"/>
              </a:rPr>
              <a:t>Affiche de la Loi et image de l’école</a:t>
            </a:r>
            <a:endParaRPr lang="fr-BE" sz="2000" b="1" dirty="0">
              <a:latin typeface="Berlin Sans FB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0445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23728" y="1412775"/>
            <a:ext cx="4752528" cy="417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059832" y="1556792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411760" y="1556792"/>
            <a:ext cx="504825" cy="43180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576262" cy="28892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4" name="Connecteur droit avec flèche 16"/>
          <p:cNvCxnSpPr/>
          <p:nvPr/>
        </p:nvCxnSpPr>
        <p:spPr>
          <a:xfrm flipV="1">
            <a:off x="1979712" y="4365104"/>
            <a:ext cx="360362" cy="14287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16"/>
          <p:cNvCxnSpPr>
            <a:stCxn id="5122" idx="7"/>
          </p:cNvCxnSpPr>
          <p:nvPr/>
        </p:nvCxnSpPr>
        <p:spPr>
          <a:xfrm rot="5400000" flipH="1" flipV="1">
            <a:off x="2134733" y="5035692"/>
            <a:ext cx="730201" cy="685171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16"/>
          <p:cNvCxnSpPr/>
          <p:nvPr/>
        </p:nvCxnSpPr>
        <p:spPr>
          <a:xfrm flipV="1">
            <a:off x="6804248" y="2924473"/>
            <a:ext cx="432048" cy="216495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6"/>
          <p:cNvCxnSpPr/>
          <p:nvPr/>
        </p:nvCxnSpPr>
        <p:spPr>
          <a:xfrm>
            <a:off x="6804248" y="4077072"/>
            <a:ext cx="432048" cy="144016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16"/>
          <p:cNvCxnSpPr/>
          <p:nvPr/>
        </p:nvCxnSpPr>
        <p:spPr>
          <a:xfrm rot="16200000" flipH="1">
            <a:off x="6192180" y="5049180"/>
            <a:ext cx="648072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19"/>
          <p:cNvCxnSpPr/>
          <p:nvPr/>
        </p:nvCxnSpPr>
        <p:spPr>
          <a:xfrm flipV="1">
            <a:off x="1691680" y="3356992"/>
            <a:ext cx="431800" cy="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6"/>
          <p:cNvCxnSpPr/>
          <p:nvPr/>
        </p:nvCxnSpPr>
        <p:spPr>
          <a:xfrm rot="5400000" flipH="1" flipV="1">
            <a:off x="6444208" y="1844824"/>
            <a:ext cx="432048" cy="43204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096344" cy="239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20081013_election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1080839" cy="14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20081013_election_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799604" cy="13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31" grpId="0" animBg="1"/>
      <p:bldP spid="5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67744" y="188640"/>
            <a:ext cx="6408712" cy="6381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5" name="ZoneTexte 9"/>
          <p:cNvSpPr txBox="1">
            <a:spLocks noChangeArrowheads="1"/>
          </p:cNvSpPr>
          <p:nvPr/>
        </p:nvSpPr>
        <p:spPr bwMode="auto">
          <a:xfrm>
            <a:off x="2843808" y="1340768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dirty="0">
                <a:latin typeface="Berlin Sans FB Demi" pitchFamily="34" charset="0"/>
              </a:rPr>
              <a:t>Qui</a:t>
            </a:r>
            <a:r>
              <a:rPr lang="fr-BE" dirty="0" smtClean="0">
                <a:latin typeface="Berlin Sans FB Demi" pitchFamily="34" charset="0"/>
              </a:rPr>
              <a:t>?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332656"/>
            <a:ext cx="2952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Conseil de Citoyenneté</a:t>
            </a:r>
            <a:endParaRPr lang="fr-BE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6200000" flipH="1">
            <a:off x="2411760" y="1556792"/>
            <a:ext cx="288032" cy="28803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val 8"/>
          <p:cNvSpPr>
            <a:spLocks noChangeArrowheads="1"/>
          </p:cNvSpPr>
          <p:nvPr/>
        </p:nvSpPr>
        <p:spPr bwMode="auto">
          <a:xfrm>
            <a:off x="0" y="2060848"/>
            <a:ext cx="1619672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 smtClean="0">
                <a:latin typeface="Berlin Sans FB" pitchFamily="34" charset="0"/>
              </a:rPr>
              <a:t>Organisation des</a:t>
            </a:r>
            <a:endParaRPr lang="fr-BE" sz="1600" dirty="0" smtClean="0">
              <a:latin typeface="Berlin Sans FB" pitchFamily="34" charset="0"/>
            </a:endParaRPr>
          </a:p>
          <a:p>
            <a:pPr algn="ctr"/>
            <a:r>
              <a:rPr lang="fr-BE" dirty="0" smtClean="0">
                <a:latin typeface="Berlin Sans FB Demi" pitchFamily="34" charset="0"/>
              </a:rPr>
              <a:t>Elections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619672" y="2636912"/>
            <a:ext cx="720080" cy="28803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Oval 6"/>
          <p:cNvSpPr>
            <a:spLocks noChangeArrowheads="1"/>
          </p:cNvSpPr>
          <p:nvPr/>
        </p:nvSpPr>
        <p:spPr bwMode="auto">
          <a:xfrm>
            <a:off x="251520" y="0"/>
            <a:ext cx="2448272" cy="18719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dirty="0">
                <a:latin typeface="Berlin Sans FB Demi" pitchFamily="34" charset="0"/>
              </a:rPr>
              <a:t>Construction </a:t>
            </a:r>
          </a:p>
          <a:p>
            <a:pPr algn="ctr"/>
            <a:r>
              <a:rPr lang="fr-BE" sz="2000" dirty="0">
                <a:latin typeface="Berlin Sans FB Demi" pitchFamily="34" charset="0"/>
              </a:rPr>
              <a:t>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Miniforums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Synthèse de la Loi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Affiche</a:t>
            </a:r>
          </a:p>
          <a:p>
            <a:pPr algn="ctr"/>
            <a:r>
              <a:rPr lang="fr-FR" sz="1600" dirty="0">
                <a:latin typeface="Berlin Sans FB" pitchFamily="34" charset="0"/>
              </a:rPr>
              <a:t>Fête de la Loi</a:t>
            </a:r>
            <a:endParaRPr lang="fr-FR" sz="1600" dirty="0"/>
          </a:p>
        </p:txBody>
      </p:sp>
      <p:cxnSp>
        <p:nvCxnSpPr>
          <p:cNvPr id="38" name="Connecteur droit avec flèche 16"/>
          <p:cNvCxnSpPr/>
          <p:nvPr/>
        </p:nvCxnSpPr>
        <p:spPr>
          <a:xfrm flipV="1">
            <a:off x="2411760" y="5949280"/>
            <a:ext cx="1152128" cy="298154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Oval 8"/>
          <p:cNvSpPr>
            <a:spLocks noChangeArrowheads="1"/>
          </p:cNvSpPr>
          <p:nvPr/>
        </p:nvSpPr>
        <p:spPr bwMode="auto">
          <a:xfrm>
            <a:off x="0" y="4149080"/>
            <a:ext cx="1763688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Système </a:t>
            </a: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des « montées » de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Ceintures</a:t>
            </a:r>
            <a:endParaRPr lang="fr-FR" dirty="0">
              <a:latin typeface="Berlin Sans FB Demi" pitchFamily="34" charset="0"/>
            </a:endParaRPr>
          </a:p>
        </p:txBody>
      </p:sp>
      <p:cxnSp>
        <p:nvCxnSpPr>
          <p:cNvPr id="52" name="Connecteur droit avec flèche 19"/>
          <p:cNvCxnSpPr>
            <a:stCxn id="5145" idx="6"/>
          </p:cNvCxnSpPr>
          <p:nvPr/>
        </p:nvCxnSpPr>
        <p:spPr>
          <a:xfrm>
            <a:off x="1763688" y="4617132"/>
            <a:ext cx="792088" cy="18002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467544" y="5589240"/>
            <a:ext cx="1979612" cy="1052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dirty="0" smtClean="0">
                <a:latin typeface="Berlin Sans FB" pitchFamily="34" charset="0"/>
              </a:rPr>
              <a:t>Pilotage et </a:t>
            </a:r>
          </a:p>
          <a:p>
            <a:pPr algn="ctr"/>
            <a:r>
              <a:rPr lang="fr-BE" dirty="0" smtClean="0">
                <a:latin typeface="Berlin Sans FB Demi" pitchFamily="34" charset="0"/>
              </a:rPr>
              <a:t>Coordination </a:t>
            </a:r>
            <a:endParaRPr lang="fr-BE" dirty="0">
              <a:latin typeface="Berlin Sans FB Demi" pitchFamily="34" charset="0"/>
            </a:endParaRPr>
          </a:p>
          <a:p>
            <a:pPr algn="ctr"/>
            <a:r>
              <a:rPr lang="fr-BE" sz="1600" dirty="0" smtClean="0">
                <a:latin typeface="Berlin Sans FB" pitchFamily="34" charset="0"/>
              </a:rPr>
              <a:t>De l’équipe</a:t>
            </a:r>
            <a:endParaRPr lang="fr-FR" sz="1600" dirty="0">
              <a:latin typeface="Berlin Sans FB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699792" y="1916832"/>
            <a:ext cx="226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Les représentants des élèves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652120" y="1556792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Les représentants des adultes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220072" y="4653136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Et L’animateur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084168" y="414908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Berlin Sans FB" pitchFamily="34" charset="0"/>
              </a:rPr>
              <a:t>la direction</a:t>
            </a:r>
          </a:p>
        </p:txBody>
      </p:sp>
      <p:pic>
        <p:nvPicPr>
          <p:cNvPr id="32" name="Picture 23" descr="IMG_0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752448" cy="7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 descr="IMG_1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58746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 descr="IMG_1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76872"/>
            <a:ext cx="576139" cy="7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7" descr="1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645024"/>
            <a:ext cx="7921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3635896" y="4581128"/>
            <a:ext cx="20882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Berlin Sans FB" pitchFamily="34" charset="0"/>
              </a:rPr>
              <a:t>Les élèves « </a:t>
            </a:r>
            <a:r>
              <a:rPr lang="fr-FR" dirty="0" smtClean="0">
                <a:latin typeface="Berlin Sans FB" pitchFamily="34" charset="0"/>
              </a:rPr>
              <a:t>ceintures</a:t>
            </a:r>
          </a:p>
          <a:p>
            <a:r>
              <a:rPr lang="fr-FR" dirty="0" smtClean="0">
                <a:latin typeface="Berlin Sans FB" pitchFamily="34" charset="0"/>
              </a:rPr>
              <a:t>	 </a:t>
            </a:r>
            <a:r>
              <a:rPr lang="fr-FR" dirty="0">
                <a:latin typeface="Berlin Sans FB" pitchFamily="34" charset="0"/>
              </a:rPr>
              <a:t>noires »</a:t>
            </a:r>
          </a:p>
        </p:txBody>
      </p:sp>
      <p:pic>
        <p:nvPicPr>
          <p:cNvPr id="39" name="Image 38" descr="emma6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636912"/>
            <a:ext cx="6492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ervis5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636912"/>
            <a:ext cx="7286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 descr="ilias4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636912"/>
            <a:ext cx="763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 descr="hatim3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3645024"/>
            <a:ext cx="654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 descr="De Kinder Thierry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140968"/>
            <a:ext cx="5937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 descr="bléri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3645024"/>
            <a:ext cx="6492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 descr="yassin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3645024"/>
            <a:ext cx="720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 48" descr="melody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4581128"/>
            <a:ext cx="649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 descr="albion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5229200"/>
            <a:ext cx="6492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6" descr="20100917_prix_1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5589240"/>
            <a:ext cx="744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" descr="D:\Temp\Temporary Internet Files\Content.Word\1-10-2009_parc aventure wavre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2276872"/>
            <a:ext cx="680913" cy="8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081003_ISF-fete_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1368152" cy="182448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936104"/>
          </a:xfrm>
        </p:spPr>
        <p:txBody>
          <a:bodyPr/>
          <a:lstStyle/>
          <a:p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</a:rPr>
              <a:t>Le système des montées de ceinture 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173" name="Picture 5" descr="20081003_ISF-fete_1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4288" y="1484784"/>
            <a:ext cx="1224136" cy="1631929"/>
          </a:xfrm>
          <a:noFill/>
          <a:ln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688" y="1196752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latin typeface="Berlin Sans FB" pitchFamily="34" charset="0"/>
              </a:rPr>
              <a:t>Le jour de la fête de la Loi, 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9712" y="1988840"/>
            <a:ext cx="5184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latin typeface="Berlin Sans FB" pitchFamily="34" charset="0"/>
              </a:rPr>
              <a:t>Chaque élève reçoit un mousqueton (symbole de citoyenneté) des mains de la direction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95736" y="3717032"/>
            <a:ext cx="2736304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Font une évaluation transversale de tous les élèves de l’école sur : 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03648" y="2852936"/>
            <a:ext cx="241176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>
                <a:latin typeface="Berlin Sans FB" pitchFamily="34" charset="0"/>
              </a:rPr>
              <a:t>Ensuite, à chaque conseil de classe :</a:t>
            </a:r>
            <a:endParaRPr lang="fr-FR" sz="2400" dirty="0">
              <a:latin typeface="Berlin Sans FB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92080" y="3356992"/>
            <a:ext cx="370892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1. Le fait qu’ils ont respecté la Loi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3861048"/>
            <a:ext cx="367240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2. Le fait qu’ils ont fait leur 		« job » d’élève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486916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Suivant des exigences croissantes, les élèves peuvent alors monter de ceinture : ils reçoivent un anneau de à accrocher à leur mousqueton ainsi qu’un diplôme. </a:t>
            </a:r>
            <a:endParaRPr lang="fr-FR" sz="2000" dirty="0">
              <a:latin typeface="Berlin Sans FB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59492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…</a:t>
            </a:r>
            <a:r>
              <a:rPr lang="fr-FR" sz="2000" dirty="0" smtClean="0">
                <a:solidFill>
                  <a:srgbClr val="FFC000"/>
                </a:solidFill>
                <a:latin typeface="Berlin Sans FB" pitchFamily="34" charset="0"/>
              </a:rPr>
              <a:t>Jaune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FF9900"/>
                </a:solidFill>
                <a:latin typeface="Berlin Sans FB" pitchFamily="34" charset="0"/>
              </a:rPr>
              <a:t>orange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00B050"/>
                </a:solidFill>
                <a:latin typeface="Berlin Sans FB" pitchFamily="34" charset="0"/>
              </a:rPr>
              <a:t>verte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rgbClr val="0070C0"/>
                </a:solidFill>
                <a:latin typeface="Berlin Sans FB" pitchFamily="34" charset="0"/>
              </a:rPr>
              <a:t>bleue</a:t>
            </a:r>
            <a:r>
              <a:rPr lang="fr-FR" sz="2000" dirty="0" smtClean="0">
                <a:latin typeface="Berlin Sans FB" pitchFamily="34" charset="0"/>
              </a:rPr>
              <a:t>, 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marron</a:t>
            </a:r>
            <a:r>
              <a:rPr lang="fr-FR" sz="2000" dirty="0" smtClean="0">
                <a:latin typeface="Berlin Sans FB" pitchFamily="34" charset="0"/>
              </a:rPr>
              <a:t> et, lorsqu’ils arrivent à la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noire</a:t>
            </a:r>
            <a:r>
              <a:rPr lang="fr-FR" sz="2000" dirty="0" smtClean="0">
                <a:latin typeface="Berlin Sans FB" pitchFamily="34" charset="0"/>
              </a:rPr>
              <a:t>, ils peuvent siéger au Conseil de Citoyenneté!</a:t>
            </a:r>
            <a:endParaRPr lang="fr-FR" sz="2000" dirty="0">
              <a:latin typeface="Berlin Sans FB" pitchFamily="34" charset="0"/>
            </a:endParaRPr>
          </a:p>
        </p:txBody>
      </p:sp>
      <p:pic>
        <p:nvPicPr>
          <p:cNvPr id="30721" name="Picture 1" descr="20100917_prix_004[2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25144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>
            <a:endCxn id="10" idx="1"/>
          </p:cNvCxnSpPr>
          <p:nvPr/>
        </p:nvCxnSpPr>
        <p:spPr>
          <a:xfrm>
            <a:off x="1835696" y="4221088"/>
            <a:ext cx="360040" cy="37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4716016" y="3717032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15" idx="1"/>
          </p:cNvCxnSpPr>
          <p:nvPr/>
        </p:nvCxnSpPr>
        <p:spPr>
          <a:xfrm flipV="1">
            <a:off x="4644008" y="4214991"/>
            <a:ext cx="648072" cy="842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3645024"/>
            <a:ext cx="1728192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Les profs, </a:t>
            </a:r>
          </a:p>
          <a:p>
            <a:r>
              <a:rPr lang="fr-FR" sz="2000" dirty="0" smtClean="0">
                <a:latin typeface="Berlin Sans FB" pitchFamily="34" charset="0"/>
              </a:rPr>
              <a:t>les éducateurs, </a:t>
            </a:r>
          </a:p>
          <a:p>
            <a:r>
              <a:rPr lang="fr-FR" sz="2000" dirty="0" smtClean="0">
                <a:latin typeface="Berlin Sans FB" pitchFamily="34" charset="0"/>
              </a:rPr>
              <a:t>le préfet, </a:t>
            </a:r>
            <a:endParaRPr lang="fr-FR" sz="20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7175" grpId="0" animBg="1"/>
      <p:bldP spid="14" grpId="0" animBg="1"/>
      <p:bldP spid="15" grpId="0" animBg="1"/>
      <p:bldP spid="16" grpId="0"/>
      <p:bldP spid="17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849</Words>
  <Application>Microsoft Office PowerPoint</Application>
  <PresentationFormat>On-screen Show (4:3)</PresentationFormat>
  <Paragraphs>279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Thème Office</vt:lpstr>
      <vt:lpstr>Acrobat Document</vt:lpstr>
      <vt:lpstr>Lancer une « école citoyenne »</vt:lpstr>
      <vt:lpstr>Slide 2</vt:lpstr>
      <vt:lpstr>Première étape :    Construire la Loi ensemble </vt:lpstr>
      <vt:lpstr>Slide 4</vt:lpstr>
      <vt:lpstr>Un Forum  pour Célébrer le respect :</vt:lpstr>
      <vt:lpstr>Deuxième étape :</vt:lpstr>
      <vt:lpstr>Slide 7</vt:lpstr>
      <vt:lpstr>Slide 8</vt:lpstr>
      <vt:lpstr>Le système des montées de ceinture </vt:lpstr>
      <vt:lpstr>Slide 10</vt:lpstr>
      <vt:lpstr>Slide 11</vt:lpstr>
      <vt:lpstr>Slide 12</vt:lpstr>
      <vt:lpstr>Quelques précisions utiles</vt:lpstr>
      <vt:lpstr>Slide 14</vt:lpstr>
      <vt:lpstr>Un travail de « toute » l’ équipe?</vt:lpstr>
      <vt:lpstr>Slide 16</vt:lpstr>
      <vt:lpstr>5. Efficacité et « défis »</vt:lpstr>
    </vt:vector>
  </TitlesOfParts>
  <Company>ISF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.</dc:creator>
  <cp:lastModifiedBy>DellMini</cp:lastModifiedBy>
  <cp:revision>81</cp:revision>
  <dcterms:created xsi:type="dcterms:W3CDTF">2011-05-25T12:46:54Z</dcterms:created>
  <dcterms:modified xsi:type="dcterms:W3CDTF">2011-11-24T13:44:44Z</dcterms:modified>
</cp:coreProperties>
</file>